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58" r:id="rId4"/>
    <p:sldId id="257" r:id="rId5"/>
    <p:sldId id="261" r:id="rId6"/>
    <p:sldId id="263" r:id="rId7"/>
    <p:sldId id="266" r:id="rId8"/>
    <p:sldId id="265" r:id="rId9"/>
    <p:sldId id="267" r:id="rId10"/>
    <p:sldId id="269" r:id="rId11"/>
    <p:sldId id="264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 descr="1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667"/>
          <a:stretch>
            <a:fillRect/>
          </a:stretch>
        </p:blipFill>
        <p:spPr bwMode="auto">
          <a:xfrm>
            <a:off x="-18721" y="993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7584" y="1700809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"Единый общероссийский номер</a:t>
            </a:r>
          </a:p>
          <a:p>
            <a:pPr algn="ctr"/>
            <a:r>
              <a:rPr lang="ru-RU" sz="4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телефона доверия для детей и подростков</a:t>
            </a:r>
          </a:p>
          <a:p>
            <a:pPr algn="ctr"/>
            <a:r>
              <a:rPr lang="ru-RU" sz="4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8-800-2000-122"</a:t>
            </a:r>
          </a:p>
        </p:txBody>
      </p:sp>
    </p:spTree>
    <p:extLst>
      <p:ext uri="{BB962C8B-B14F-4D97-AF65-F5344CB8AC3E}">
        <p14:creationId xmlns:p14="http://schemas.microsoft.com/office/powerpoint/2010/main" xmlns="" val="1039111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G:\Телефон доверия\Новая папка\697770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802" y="404664"/>
            <a:ext cx="8345654" cy="590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58501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0" y="66773"/>
            <a:ext cx="9157648" cy="6669088"/>
            <a:chOff x="0" y="0"/>
            <a:chExt cx="5760" cy="3986"/>
          </a:xfrm>
        </p:grpSpPr>
        <p:pic>
          <p:nvPicPr>
            <p:cNvPr id="3" name="Picture 7" descr="Child-fund_HotLineBoy_180x120_1210_01_Q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3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WordArt 4"/>
            <p:cNvSpPr>
              <a:spLocks noChangeArrowheads="1" noChangeShapeType="1" noTextEdit="1"/>
            </p:cNvSpPr>
            <p:nvPr/>
          </p:nvSpPr>
          <p:spPr bwMode="auto">
            <a:xfrm>
              <a:off x="1296" y="96"/>
              <a:ext cx="2928" cy="24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317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kern="10">
                  <a:solidFill>
                    <a:srgbClr val="FF0000"/>
                  </a:solidFill>
                  <a:latin typeface="Impact"/>
                </a:rPr>
                <a:t>Проблемы в жизни</a:t>
              </a: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0" y="3792"/>
              <a:ext cx="5760" cy="19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indent="2508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 eaLnBrk="0" hangingPunct="0"/>
              <a:endParaRPr lang="ru-RU" alt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42416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35696" y="548680"/>
            <a:ext cx="5486400" cy="41148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endParaRPr lang="ru-RU" sz="4000" kern="10" dirty="0">
              <a:solidFill>
                <a:srgbClr val="800000"/>
              </a:solidFill>
              <a:latin typeface="Impact"/>
            </a:endParaRPr>
          </a:p>
          <a:p>
            <a:endParaRPr lang="ru-RU" dirty="0"/>
          </a:p>
        </p:txBody>
      </p:sp>
      <p:pic>
        <p:nvPicPr>
          <p:cNvPr id="4098" name="Picture 2" descr="G:\Телефон доверия\Новая папка\img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330" y="260648"/>
            <a:ext cx="8392036" cy="628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5579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5085184"/>
            <a:ext cx="4392488" cy="1080120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dirty="0">
                <a:latin typeface="Arial" charset="0"/>
              </a:rPr>
              <a:t>Чад Вара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39552" y="1412776"/>
            <a:ext cx="3008313" cy="4691063"/>
          </a:xfrm>
        </p:spPr>
        <p:txBody>
          <a:bodyPr>
            <a:normAutofit/>
          </a:bodyPr>
          <a:lstStyle/>
          <a:p>
            <a:pPr algn="ctr"/>
            <a:endParaRPr lang="ru-RU" altLang="ru-RU" sz="2800" dirty="0" smtClean="0">
              <a:latin typeface="Arial" charset="0"/>
            </a:endParaRPr>
          </a:p>
          <a:p>
            <a:pPr algn="ctr"/>
            <a:endParaRPr lang="ru-RU" altLang="ru-RU" sz="2800" dirty="0">
              <a:latin typeface="Arial" charset="0"/>
            </a:endParaRPr>
          </a:p>
          <a:p>
            <a:pPr algn="ctr"/>
            <a:r>
              <a:rPr lang="ru-RU" altLang="ru-RU" sz="2800" dirty="0" smtClean="0">
                <a:latin typeface="Arial" charset="0"/>
              </a:rPr>
              <a:t>Первый </a:t>
            </a:r>
            <a:r>
              <a:rPr lang="ru-RU" altLang="ru-RU" sz="2800" dirty="0">
                <a:latin typeface="Arial" charset="0"/>
              </a:rPr>
              <a:t>телефон доверия появился </a:t>
            </a:r>
            <a:r>
              <a:rPr lang="ru-RU" altLang="ru-RU" sz="2800" dirty="0" smtClean="0">
                <a:latin typeface="Arial" charset="0"/>
              </a:rPr>
              <a:t>в</a:t>
            </a:r>
          </a:p>
          <a:p>
            <a:pPr algn="ctr"/>
            <a:r>
              <a:rPr lang="ru-RU" altLang="ru-RU" sz="2800" dirty="0" smtClean="0">
                <a:latin typeface="Arial" charset="0"/>
              </a:rPr>
              <a:t> </a:t>
            </a:r>
            <a:r>
              <a:rPr lang="ru-RU" altLang="ru-RU" sz="2800" b="1" dirty="0">
                <a:latin typeface="Arial" charset="0"/>
              </a:rPr>
              <a:t>1953 году</a:t>
            </a:r>
            <a:endParaRPr lang="ru-RU" sz="2800" dirty="0"/>
          </a:p>
        </p:txBody>
      </p:sp>
      <p:pic>
        <p:nvPicPr>
          <p:cNvPr id="5" name="Picture 4" descr="http://www.blagovest-info.ru/images/Varah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529538" cy="4662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47859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2008 году Указом Президента РФ создан Фонд поддержки детей, находящихся в трудной жизненной ситуации.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988840"/>
            <a:ext cx="7283152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2010 года в рамках Фонда </a:t>
            </a:r>
            <a:r>
              <a:rPr lang="ru-RU" alt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проводится </a:t>
            </a:r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Общенациональная информационная кампания по противодействию жестокому обращению с детьми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4" name="Picture 11" descr="888"/>
          <p:cNvPicPr>
            <a:picLocks noChangeAspect="1" noChangeArrowheads="1"/>
          </p:cNvPicPr>
          <p:nvPr/>
        </p:nvPicPr>
        <p:blipFill>
          <a:blip r:embed="rId2" cstate="print">
            <a:lum bright="-30000" contrast="6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933056"/>
            <a:ext cx="4457700" cy="244792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2702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alt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ru-RU" alt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alt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Важная </a:t>
            </a: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роль в этой кампании отводится развитию служб экстренной психологической помощи детям и подросткам, которые работают по единому общероссийскому номеру телефона </a:t>
            </a:r>
            <a:r>
              <a:rPr lang="ru-RU" alt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доверия</a:t>
            </a:r>
          </a:p>
          <a:p>
            <a:pPr marL="0" indent="0" algn="ctr">
              <a:buNone/>
            </a:pP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kern="10" dirty="0" smtClean="0">
                <a:solidFill>
                  <a:srgbClr val="800000"/>
                </a:solidFill>
                <a:latin typeface="Impact"/>
              </a:rPr>
              <a:t> </a:t>
            </a:r>
            <a:r>
              <a:rPr lang="ru-RU" sz="4300" kern="10" dirty="0">
                <a:solidFill>
                  <a:srgbClr val="800000"/>
                </a:solidFill>
                <a:latin typeface="Impact"/>
              </a:rPr>
              <a:t>8-800-2000-122</a:t>
            </a:r>
          </a:p>
          <a:p>
            <a:pPr marL="0" indent="0" algn="ctr">
              <a:buNone/>
            </a:pPr>
            <a:endParaRPr lang="ru-RU" alt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4" descr="1303096409_telefon_dove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4144" y="692696"/>
            <a:ext cx="31683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6067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0" y="0"/>
            <a:ext cx="9144000" cy="6875463"/>
            <a:chOff x="0" y="0"/>
            <a:chExt cx="5760" cy="4331"/>
          </a:xfrm>
        </p:grpSpPr>
        <p:pic>
          <p:nvPicPr>
            <p:cNvPr id="3" name="Picture 9" descr="Child-fund_HotLine_180x120_1110_0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437" r="2499"/>
            <a:stretch>
              <a:fillRect/>
            </a:stretch>
          </p:blipFill>
          <p:spPr bwMode="auto">
            <a:xfrm>
              <a:off x="0" y="0"/>
              <a:ext cx="5760" cy="4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WordArt 5"/>
            <p:cNvSpPr>
              <a:spLocks noChangeArrowheads="1" noChangeShapeType="1" noTextEdit="1"/>
            </p:cNvSpPr>
            <p:nvPr/>
          </p:nvSpPr>
          <p:spPr bwMode="auto">
            <a:xfrm>
              <a:off x="1104" y="48"/>
              <a:ext cx="3312" cy="24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kern="1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Impact"/>
                </a:rPr>
                <a:t>Для чего нужен телефон доверия?</a:t>
              </a:r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48" y="4002"/>
              <a:ext cx="566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indent="2508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 eaLnBrk="0" hangingPunct="0"/>
              <a:endParaRPr lang="ru-RU" alt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159467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latin typeface="Arial" charset="0"/>
              </a:rPr>
              <a:t>«Как устроен Телефон Доверия?»</a:t>
            </a:r>
            <a:endParaRPr lang="ru-RU" sz="3600" dirty="0"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32291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ru-RU" dirty="0">
                <a:latin typeface="Arial" charset="0"/>
              </a:rPr>
              <a:t>Телефон Доверия помогает человеку, который пережил какие-нибудь трудности, </a:t>
            </a:r>
            <a:r>
              <a:rPr lang="ru-RU" altLang="ru-RU" b="1" dirty="0">
                <a:latin typeface="Arial" charset="0"/>
              </a:rPr>
              <a:t>получить поддержку</a:t>
            </a:r>
            <a:r>
              <a:rPr lang="ru-RU" altLang="ru-RU" dirty="0">
                <a:latin typeface="Arial" charset="0"/>
              </a:rPr>
              <a:t>, быть понятым и принятым, разобраться в сложной для него ситуации в более спокойной обстановке и решиться на конкретные шаги: </a:t>
            </a:r>
            <a:r>
              <a:rPr lang="ru-RU" altLang="ru-RU" b="1" dirty="0">
                <a:latin typeface="Arial" charset="0"/>
              </a:rPr>
              <a:t>что делать? </a:t>
            </a:r>
          </a:p>
          <a:p>
            <a:pPr marL="0" indent="0">
              <a:buNone/>
            </a:pPr>
            <a:endParaRPr lang="ru-RU" altLang="ru-RU" dirty="0" smtClean="0">
              <a:latin typeface="Arial" charset="0"/>
            </a:endParaRPr>
          </a:p>
          <a:p>
            <a:pPr marL="0" indent="0">
              <a:buNone/>
            </a:pPr>
            <a:endParaRPr lang="ru-RU" altLang="ru-RU" dirty="0">
              <a:latin typeface="Arial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244334"/>
            <a:ext cx="46805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kern="10" dirty="0" smtClean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sz="4000" kern="10" dirty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sz="4000" kern="10" dirty="0" smtClean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sz="4000" kern="10" dirty="0">
              <a:solidFill>
                <a:srgbClr val="800000"/>
              </a:solidFill>
              <a:latin typeface="Impact"/>
            </a:endParaRPr>
          </a:p>
          <a:p>
            <a:pPr algn="ctr"/>
            <a:r>
              <a:rPr lang="ru-RU" sz="4000" kern="10" dirty="0" smtClean="0">
                <a:solidFill>
                  <a:srgbClr val="800000"/>
                </a:solidFill>
                <a:latin typeface="Impact"/>
              </a:rPr>
              <a:t>8-800-2000-122</a:t>
            </a:r>
            <a:endParaRPr lang="ru-RU" sz="4000" kern="10" dirty="0">
              <a:solidFill>
                <a:srgbClr val="800000"/>
              </a:solidFill>
              <a:latin typeface="Impact"/>
            </a:endParaRPr>
          </a:p>
        </p:txBody>
      </p:sp>
      <p:pic>
        <p:nvPicPr>
          <p:cNvPr id="8" name="Picture 2" descr="G:\Телефон доверия\Новая папка\i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679" y="1948190"/>
            <a:ext cx="371620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439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latin typeface="Arial" charset="0"/>
              </a:rPr>
              <a:t>«Как устроен Телефон Доверия?»</a:t>
            </a:r>
            <a:endParaRPr lang="ru-RU" sz="3600" dirty="0"/>
          </a:p>
        </p:txBody>
      </p:sp>
      <p:pic>
        <p:nvPicPr>
          <p:cNvPr id="5" name="Picture 4" descr="61026_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3691689" cy="271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altLang="ru-RU" dirty="0" smtClean="0">
              <a:latin typeface="Arial" charset="0"/>
            </a:endParaRPr>
          </a:p>
          <a:p>
            <a:pPr marL="0" indent="0">
              <a:buNone/>
            </a:pPr>
            <a:r>
              <a:rPr lang="ru-RU" altLang="ru-RU" dirty="0" smtClean="0">
                <a:latin typeface="Arial" charset="0"/>
              </a:rPr>
              <a:t>Обращаясь </a:t>
            </a:r>
            <a:r>
              <a:rPr lang="ru-RU" altLang="ru-RU" dirty="0">
                <a:latin typeface="Arial" charset="0"/>
              </a:rPr>
              <a:t>на Телефон Доверия, человек может </a:t>
            </a:r>
            <a:r>
              <a:rPr lang="ru-RU" altLang="ru-RU" b="1" dirty="0">
                <a:latin typeface="Arial" charset="0"/>
              </a:rPr>
              <a:t>получить</a:t>
            </a:r>
            <a:r>
              <a:rPr lang="ru-RU" altLang="ru-RU" dirty="0">
                <a:latin typeface="Arial" charset="0"/>
              </a:rPr>
              <a:t> интересующую его </a:t>
            </a:r>
            <a:r>
              <a:rPr lang="ru-RU" altLang="ru-RU" b="1" dirty="0">
                <a:latin typeface="Arial" charset="0"/>
              </a:rPr>
              <a:t>информацию</a:t>
            </a:r>
            <a:r>
              <a:rPr lang="ru-RU" altLang="ru-RU" dirty="0">
                <a:latin typeface="Arial" charset="0"/>
              </a:rPr>
              <a:t>.</a:t>
            </a:r>
            <a:r>
              <a:rPr lang="ru-RU" altLang="ru-RU" dirty="0">
                <a:latin typeface="Gill Sans MT" pitchFamily="34" charset="0"/>
              </a:rPr>
              <a:t>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05330" y="3244334"/>
            <a:ext cx="3533340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4000" kern="10" dirty="0" smtClean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sz="4000" kern="10" dirty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sz="4000" kern="10" dirty="0" smtClean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sz="4000" kern="10" dirty="0">
              <a:solidFill>
                <a:srgbClr val="800000"/>
              </a:solidFill>
              <a:latin typeface="Impact"/>
            </a:endParaRPr>
          </a:p>
          <a:p>
            <a:r>
              <a:rPr lang="ru-RU" sz="4000" kern="10" dirty="0" smtClean="0">
                <a:solidFill>
                  <a:srgbClr val="800000"/>
                </a:solidFill>
                <a:latin typeface="Impact"/>
              </a:rPr>
              <a:t>8-800-2000-122</a:t>
            </a:r>
            <a:endParaRPr lang="ru-RU" sz="4000" kern="10" dirty="0">
              <a:solidFill>
                <a:srgbClr val="800000"/>
              </a:solidFill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5486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53536" cy="1143000"/>
          </a:xfrm>
        </p:spPr>
        <p:txBody>
          <a:bodyPr>
            <a:normAutofit fontScale="90000"/>
          </a:bodyPr>
          <a:lstStyle/>
          <a:p>
            <a:r>
              <a:rPr lang="ru-RU" sz="3600" kern="10" dirty="0" smtClean="0">
                <a:solidFill>
                  <a:srgbClr val="0000FF"/>
                </a:solidFill>
                <a:latin typeface="Impact"/>
              </a:rPr>
              <a:t/>
            </a:r>
            <a:br>
              <a:rPr lang="ru-RU" sz="3600" kern="10" dirty="0" smtClean="0">
                <a:solidFill>
                  <a:srgbClr val="0000FF"/>
                </a:solidFill>
                <a:latin typeface="Impact"/>
              </a:rPr>
            </a:br>
            <a:r>
              <a:rPr lang="ru-RU" sz="3600" kern="10" dirty="0" smtClean="0">
                <a:solidFill>
                  <a:schemeClr val="tx1"/>
                </a:solidFill>
                <a:latin typeface="Impact"/>
              </a:rPr>
              <a:t>     Принципы </a:t>
            </a:r>
            <a:r>
              <a:rPr lang="ru-RU" sz="3600" kern="10" dirty="0">
                <a:solidFill>
                  <a:schemeClr val="tx1"/>
                </a:solidFill>
                <a:latin typeface="Impact"/>
              </a:rPr>
              <a:t>работы телефона доверия</a:t>
            </a:r>
            <a:r>
              <a:rPr lang="ru-RU" kern="10" dirty="0">
                <a:solidFill>
                  <a:schemeClr val="tx1"/>
                </a:solidFill>
                <a:latin typeface="Impact"/>
              </a:rPr>
              <a:t/>
            </a:r>
            <a:br>
              <a:rPr lang="ru-RU" kern="10" dirty="0">
                <a:solidFill>
                  <a:schemeClr val="tx1"/>
                </a:solidFill>
                <a:latin typeface="Impact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781128"/>
          </a:xfrm>
        </p:spPr>
        <p:txBody>
          <a:bodyPr>
            <a:normAutofit/>
          </a:bodyPr>
          <a:lstStyle/>
          <a:p>
            <a:pPr marL="82296" indent="0" algn="just" eaLnBrk="0" hangingPunct="0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Секретность (конфиденциальность)</a:t>
            </a:r>
          </a:p>
          <a:p>
            <a:pPr marL="82296" indent="0" algn="just" eaLnBrk="0" hangingPunct="0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2.Анонимность 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just" eaLnBrk="0" hangingPunct="0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3.Бесплатность</a:t>
            </a:r>
          </a:p>
          <a:p>
            <a:pPr marL="82296" indent="0" algn="just" eaLnBrk="0" hangingPunct="0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4.Доступность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0" hangingPunct="0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5.Экстренность</a:t>
            </a:r>
          </a:p>
          <a:p>
            <a:pPr marL="0" indent="0" algn="just" eaLnBrk="0" hangingPunct="0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Гуманизм </a:t>
            </a:r>
            <a:endParaRPr lang="ru-RU" alt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0" hangingPunct="0">
              <a:buNone/>
            </a:pPr>
            <a:endParaRPr lang="ru-RU" b="1" kern="1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0" hangingPunct="0">
              <a:buNone/>
            </a:pPr>
            <a:r>
              <a:rPr lang="ru-RU" kern="10" dirty="0" smtClean="0">
                <a:solidFill>
                  <a:srgbClr val="800000"/>
                </a:solidFill>
                <a:latin typeface="Impact"/>
              </a:rPr>
              <a:t>                                    </a:t>
            </a:r>
            <a:r>
              <a:rPr lang="ru-RU" sz="4300" kern="10" dirty="0" smtClean="0">
                <a:solidFill>
                  <a:srgbClr val="800000"/>
                </a:solidFill>
                <a:latin typeface="Impact"/>
              </a:rPr>
              <a:t>8-800-2000-122</a:t>
            </a:r>
          </a:p>
          <a:p>
            <a:pPr algn="just" eaLnBrk="0" hangingPunct="0">
              <a:buFontTx/>
              <a:buAutoNum type="arabicPeriod"/>
            </a:pPr>
            <a:endParaRPr lang="ru-RU" alt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Picture 11" descr="телефон-довер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92896"/>
            <a:ext cx="4045990" cy="26732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1559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latin typeface="Arial" charset="0"/>
              </a:rPr>
              <a:t>«Как устроен Телефон Доверия?»</a:t>
            </a:r>
            <a:endParaRPr lang="ru-RU" sz="3600" dirty="0"/>
          </a:p>
        </p:txBody>
      </p:sp>
      <p:pic>
        <p:nvPicPr>
          <p:cNvPr id="5" name="Picture 10" descr="call-center-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1953" y="2204864"/>
            <a:ext cx="3786070" cy="25121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5" y="1556792"/>
            <a:ext cx="3523265" cy="4525963"/>
          </a:xfrm>
        </p:spPr>
        <p:txBody>
          <a:bodyPr/>
          <a:lstStyle/>
          <a:p>
            <a:pPr marL="0" indent="0">
              <a:buNone/>
            </a:pPr>
            <a:endParaRPr lang="ru-RU" altLang="ru-RU" dirty="0" smtClean="0">
              <a:latin typeface="Arial" charset="0"/>
            </a:endParaRPr>
          </a:p>
          <a:p>
            <a:pPr marL="0" indent="0">
              <a:buNone/>
            </a:pPr>
            <a:r>
              <a:rPr lang="ru-RU" altLang="ru-RU" dirty="0" smtClean="0">
                <a:latin typeface="Arial" charset="0"/>
              </a:rPr>
              <a:t>На </a:t>
            </a:r>
            <a:r>
              <a:rPr lang="ru-RU" altLang="ru-RU" dirty="0">
                <a:latin typeface="Arial" charset="0"/>
              </a:rPr>
              <a:t>телефонах доверия  работают  специально обученные </a:t>
            </a:r>
            <a:r>
              <a:rPr lang="ru-RU" altLang="ru-RU" dirty="0" smtClean="0">
                <a:latin typeface="Arial" charset="0"/>
              </a:rPr>
              <a:t>специалисты.</a:t>
            </a:r>
            <a:r>
              <a:rPr lang="ru-RU" altLang="ru-RU" b="1" dirty="0" smtClean="0">
                <a:latin typeface="Arial" charset="0"/>
              </a:rPr>
              <a:t>  </a:t>
            </a:r>
            <a:endParaRPr lang="ru-RU" altLang="ru-RU" b="1" dirty="0">
              <a:latin typeface="Arial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244334"/>
            <a:ext cx="8352927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kern="10" dirty="0" smtClean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kern="10" dirty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kern="10" dirty="0" smtClean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kern="10" dirty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kern="10" dirty="0" smtClean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kern="10" dirty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kern="10" dirty="0" smtClean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kern="10" dirty="0">
              <a:solidFill>
                <a:srgbClr val="800000"/>
              </a:solidFill>
              <a:latin typeface="Impact"/>
            </a:endParaRPr>
          </a:p>
          <a:p>
            <a:pPr algn="ctr"/>
            <a:endParaRPr lang="ru-RU" kern="10" dirty="0" smtClean="0">
              <a:solidFill>
                <a:srgbClr val="800000"/>
              </a:solidFill>
              <a:latin typeface="Impact"/>
            </a:endParaRPr>
          </a:p>
          <a:p>
            <a:pPr algn="ctr"/>
            <a:r>
              <a:rPr lang="ru-RU" sz="4000" kern="10" dirty="0" smtClean="0">
                <a:solidFill>
                  <a:srgbClr val="800000"/>
                </a:solidFill>
                <a:latin typeface="Impact"/>
              </a:rPr>
              <a:t>8-800-2000-122</a:t>
            </a:r>
            <a:endParaRPr lang="ru-RU" sz="4000" kern="10" dirty="0">
              <a:solidFill>
                <a:srgbClr val="800000"/>
              </a:solidFill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63453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184</TotalTime>
  <Words>157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Слайд 1</vt:lpstr>
      <vt:lpstr>Чад Вара</vt:lpstr>
      <vt:lpstr> В 2008 году Указом Президента РФ создан Фонд поддержки детей, находящихся в трудной жизненной ситуации.</vt:lpstr>
      <vt:lpstr>Слайд 4</vt:lpstr>
      <vt:lpstr>Слайд 5</vt:lpstr>
      <vt:lpstr>«Как устроен Телефон Доверия?»</vt:lpstr>
      <vt:lpstr>«Как устроен Телефон Доверия?»</vt:lpstr>
      <vt:lpstr>      Принципы работы телефона доверия </vt:lpstr>
      <vt:lpstr>«Как устроен Телефон Доверия?»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школа №71</cp:lastModifiedBy>
  <cp:revision>13</cp:revision>
  <dcterms:created xsi:type="dcterms:W3CDTF">2014-05-11T11:30:40Z</dcterms:created>
  <dcterms:modified xsi:type="dcterms:W3CDTF">2014-12-04T14:53:00Z</dcterms:modified>
</cp:coreProperties>
</file>